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8" r:id="rId3"/>
    <p:sldId id="257" r:id="rId4"/>
    <p:sldId id="266" r:id="rId5"/>
    <p:sldId id="258" r:id="rId6"/>
    <p:sldId id="267" r:id="rId7"/>
    <p:sldId id="269" r:id="rId8"/>
    <p:sldId id="270" r:id="rId9"/>
    <p:sldId id="260" r:id="rId10"/>
    <p:sldId id="261" r:id="rId11"/>
    <p:sldId id="265" r:id="rId12"/>
    <p:sldId id="262" r:id="rId13"/>
    <p:sldId id="263" r:id="rId14"/>
    <p:sldId id="264"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30" autoAdjust="0"/>
  </p:normalViewPr>
  <p:slideViewPr>
    <p:cSldViewPr>
      <p:cViewPr>
        <p:scale>
          <a:sx n="114" d="100"/>
          <a:sy n="114" d="100"/>
        </p:scale>
        <p:origin x="-414"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2F5782FE-33CB-4199-965A-2DD753139F6B}" type="datetimeFigureOut">
              <a:rPr lang="en-US" smtClean="0"/>
              <a:pPr/>
              <a:t>11/8/2012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DA3F1CC5-2C7E-4002-B8FC-A5A764707D0A}" type="slidenum">
              <a:rPr lang="en-US" smtClean="0"/>
              <a:pPr/>
              <a:t>‹#›</a:t>
            </a:fld>
            <a:endParaRPr lang="en-US"/>
          </a:p>
        </p:txBody>
      </p:sp>
    </p:spTree>
    <p:extLst>
      <p:ext uri="{BB962C8B-B14F-4D97-AF65-F5344CB8AC3E}">
        <p14:creationId xmlns:p14="http://schemas.microsoft.com/office/powerpoint/2010/main" val="165078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D364BE44-754C-4EF5-BC67-2B3B5A5D2F0E}" type="datetimeFigureOut">
              <a:rPr lang="en-US" smtClean="0"/>
              <a:t>11/8/2012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FCED9746-1F37-411F-91B4-825B44CF3F9A}" type="slidenum">
              <a:rPr lang="en-US" smtClean="0"/>
              <a:t>‹#›</a:t>
            </a:fld>
            <a:endParaRPr lang="en-US"/>
          </a:p>
        </p:txBody>
      </p:sp>
    </p:spTree>
    <p:extLst>
      <p:ext uri="{BB962C8B-B14F-4D97-AF65-F5344CB8AC3E}">
        <p14:creationId xmlns:p14="http://schemas.microsoft.com/office/powerpoint/2010/main" val="3789952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sz="1200" b="0" i="0" u="none" strike="noStrike" kern="1200" cap="none" spc="0" normalizeH="0" baseline="0" noProof="0" dirty="0" smtClean="0">
                <a:ln>
                  <a:noFill/>
                </a:ln>
                <a:solidFill>
                  <a:srgbClr val="000000"/>
                </a:solidFill>
                <a:effectLst/>
                <a:uLnTx/>
                <a:uFillTx/>
                <a:latin typeface="Arial" charset="0"/>
                <a:ea typeface="+mn-ea"/>
                <a:cs typeface="+mn-cs"/>
              </a:rPr>
              <a:t>Raymond Mathe, PLS, is Senior Registrar Land Surveyor of the California Board for Professional Engineers, Land Surveyors, and Geologists (BPELSG). Prior to his appointment in February of 2012, he served as County Surveyor of the County of Orange. His experience includes project management in private practice and he also served as the Deputy County Surveyor for the County of Riverside. Ray obtained a Bachelor of Science degree in Workforce Education and Development from Southern Illinois University at Carbondale in 1995.</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sz="1200" b="0" i="0" u="none" strike="noStrike" kern="1200" cap="none" spc="0" normalizeH="0" baseline="0" noProof="0" dirty="0" smtClean="0">
              <a:ln>
                <a:noFill/>
              </a:ln>
              <a:solidFill>
                <a:srgbClr val="000000"/>
              </a:solidFill>
              <a:effectLst/>
              <a:uLnTx/>
              <a:uFillTx/>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sz="1200" b="0" i="0" u="none" strike="noStrike" kern="1200" cap="none" spc="0" normalizeH="0" baseline="0" noProof="0" dirty="0" smtClean="0">
                <a:ln>
                  <a:noFill/>
                </a:ln>
                <a:solidFill>
                  <a:srgbClr val="000000"/>
                </a:solidFill>
                <a:effectLst/>
                <a:uLnTx/>
                <a:uFillTx/>
                <a:latin typeface="Arial" charset="0"/>
                <a:ea typeface="+mn-ea"/>
                <a:cs typeface="+mn-cs"/>
              </a:rPr>
              <a:t>Responsibilities</a:t>
            </a:r>
          </a:p>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kumimoji="1" lang="en-US" sz="1200" b="0" i="0" u="none" strike="noStrike" kern="1200" cap="none" spc="0" normalizeH="0" baseline="0" noProof="0" dirty="0" smtClean="0">
                <a:ln>
                  <a:noFill/>
                </a:ln>
                <a:solidFill>
                  <a:srgbClr val="000000"/>
                </a:solidFill>
                <a:effectLst/>
                <a:uLnTx/>
                <a:uFillTx/>
                <a:latin typeface="Arial" charset="0"/>
                <a:ea typeface="+mn-ea"/>
                <a:cs typeface="+mn-cs"/>
              </a:rPr>
              <a:t>Exam Manager</a:t>
            </a:r>
          </a:p>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kumimoji="1" lang="en-US" sz="1200" b="0" i="0" u="none" strike="noStrike" kern="1200" cap="none" spc="0" normalizeH="0" baseline="0" noProof="0" dirty="0" smtClean="0">
                <a:ln>
                  <a:noFill/>
                </a:ln>
                <a:solidFill>
                  <a:srgbClr val="000000"/>
                </a:solidFill>
                <a:effectLst/>
                <a:uLnTx/>
                <a:uFillTx/>
                <a:latin typeface="Arial" charset="0"/>
                <a:ea typeface="+mn-ea"/>
                <a:cs typeface="+mn-cs"/>
              </a:rPr>
              <a:t>L.S. Advisor</a:t>
            </a:r>
          </a:p>
          <a:p>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1</a:t>
            </a:fld>
            <a:endParaRPr lang="en-US"/>
          </a:p>
        </p:txBody>
      </p:sp>
    </p:spTree>
    <p:extLst>
      <p:ext uri="{BB962C8B-B14F-4D97-AF65-F5344CB8AC3E}">
        <p14:creationId xmlns:p14="http://schemas.microsoft.com/office/powerpoint/2010/main" val="921209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NCEEC Website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Questions WILL be in these categories, in the listed proportions!</a:t>
            </a:r>
            <a:endParaRPr lang="en-US" dirty="0" smtClean="0"/>
          </a:p>
        </p:txBody>
      </p:sp>
      <p:sp>
        <p:nvSpPr>
          <p:cNvPr id="4" name="Slide Number Placeholder 3"/>
          <p:cNvSpPr>
            <a:spLocks noGrp="1"/>
          </p:cNvSpPr>
          <p:nvPr>
            <p:ph type="sldNum" sz="quarter" idx="10"/>
          </p:nvPr>
        </p:nvSpPr>
        <p:spPr/>
        <p:txBody>
          <a:bodyPr/>
          <a:lstStyle/>
          <a:p>
            <a:fld id="{FCED9746-1F37-411F-91B4-825B44CF3F9A}" type="slidenum">
              <a:rPr lang="en-US" smtClean="0"/>
              <a:t>3</a:t>
            </a:fld>
            <a:endParaRPr lang="en-US"/>
          </a:p>
        </p:txBody>
      </p:sp>
    </p:spTree>
    <p:extLst>
      <p:ext uri="{BB962C8B-B14F-4D97-AF65-F5344CB8AC3E}">
        <p14:creationId xmlns:p14="http://schemas.microsoft.com/office/powerpoint/2010/main" val="3471135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BPELSG</a:t>
            </a:r>
            <a:r>
              <a:rPr lang="en-US" baseline="0" dirty="0" smtClean="0"/>
              <a:t> Website</a:t>
            </a:r>
          </a:p>
          <a:p>
            <a:endParaRPr lang="en-US" baseline="0" dirty="0" smtClean="0"/>
          </a:p>
          <a:p>
            <a:r>
              <a:rPr lang="en-US" baseline="0" dirty="0" smtClean="0"/>
              <a:t>Questions WILL be in these categories, in the listed proportions!</a:t>
            </a:r>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4</a:t>
            </a:fld>
            <a:endParaRPr lang="en-US"/>
          </a:p>
        </p:txBody>
      </p:sp>
    </p:spTree>
    <p:extLst>
      <p:ext uri="{BB962C8B-B14F-4D97-AF65-F5344CB8AC3E}">
        <p14:creationId xmlns:p14="http://schemas.microsoft.com/office/powerpoint/2010/main" val="801295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5</a:t>
            </a:fld>
            <a:endParaRPr lang="en-US"/>
          </a:p>
        </p:txBody>
      </p:sp>
    </p:spTree>
    <p:extLst>
      <p:ext uri="{BB962C8B-B14F-4D97-AF65-F5344CB8AC3E}">
        <p14:creationId xmlns:p14="http://schemas.microsoft.com/office/powerpoint/2010/main" val="1793958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CIB</a:t>
            </a:r>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6</a:t>
            </a:fld>
            <a:endParaRPr lang="en-US"/>
          </a:p>
        </p:txBody>
      </p:sp>
    </p:spTree>
    <p:extLst>
      <p:ext uri="{BB962C8B-B14F-4D97-AF65-F5344CB8AC3E}">
        <p14:creationId xmlns:p14="http://schemas.microsoft.com/office/powerpoint/2010/main" val="1652261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CBT</a:t>
            </a:r>
            <a:r>
              <a:rPr lang="en-US" baseline="0" dirty="0" smtClean="0"/>
              <a:t> Screen Shots</a:t>
            </a:r>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7</a:t>
            </a:fld>
            <a:endParaRPr lang="en-US"/>
          </a:p>
        </p:txBody>
      </p:sp>
    </p:spTree>
    <p:extLst>
      <p:ext uri="{BB962C8B-B14F-4D97-AF65-F5344CB8AC3E}">
        <p14:creationId xmlns:p14="http://schemas.microsoft.com/office/powerpoint/2010/main" val="165226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8</a:t>
            </a:fld>
            <a:endParaRPr lang="en-US"/>
          </a:p>
        </p:txBody>
      </p:sp>
    </p:spTree>
    <p:extLst>
      <p:ext uri="{BB962C8B-B14F-4D97-AF65-F5344CB8AC3E}">
        <p14:creationId xmlns:p14="http://schemas.microsoft.com/office/powerpoint/2010/main" val="1652261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D9746-1F37-411F-91B4-825B44CF3F9A}" type="slidenum">
              <a:rPr lang="en-US" smtClean="0"/>
              <a:t>11</a:t>
            </a:fld>
            <a:endParaRPr lang="en-US"/>
          </a:p>
        </p:txBody>
      </p:sp>
    </p:spTree>
    <p:extLst>
      <p:ext uri="{BB962C8B-B14F-4D97-AF65-F5344CB8AC3E}">
        <p14:creationId xmlns:p14="http://schemas.microsoft.com/office/powerpoint/2010/main" val="342811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E6C589-E6E6-469A-8312-1B187B638257}" type="datetimeFigureOut">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206391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C589-E6E6-469A-8312-1B187B638257}" type="datetimeFigureOut">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138741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C589-E6E6-469A-8312-1B187B638257}" type="datetimeFigureOut">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1205123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C589-E6E6-469A-8312-1B187B638257}" type="datetimeFigureOut">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120431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E6C589-E6E6-469A-8312-1B187B638257}" type="datetimeFigureOut">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352985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E6C589-E6E6-469A-8312-1B187B638257}" type="datetimeFigureOut">
              <a:rPr lang="en-US" smtClean="0"/>
              <a:pPr/>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111985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E6C589-E6E6-469A-8312-1B187B638257}" type="datetimeFigureOut">
              <a:rPr lang="en-US" smtClean="0"/>
              <a:pPr/>
              <a:t>11/8/2012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257404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E6C589-E6E6-469A-8312-1B187B638257}" type="datetimeFigureOut">
              <a:rPr lang="en-US" smtClean="0"/>
              <a:pPr/>
              <a:t>11/8/2012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153485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6C589-E6E6-469A-8312-1B187B638257}" type="datetimeFigureOut">
              <a:rPr lang="en-US" smtClean="0"/>
              <a:pPr/>
              <a:t>11/8/2012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91074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6C589-E6E6-469A-8312-1B187B638257}" type="datetimeFigureOut">
              <a:rPr lang="en-US" smtClean="0"/>
              <a:pPr/>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373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6C589-E6E6-469A-8312-1B187B638257}" type="datetimeFigureOut">
              <a:rPr lang="en-US" smtClean="0"/>
              <a:pPr/>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39368-3165-44D7-A0DF-5218B8A0721B}" type="slidenum">
              <a:rPr lang="en-US" smtClean="0"/>
              <a:pPr/>
              <a:t>‹#›</a:t>
            </a:fld>
            <a:endParaRPr lang="en-US"/>
          </a:p>
        </p:txBody>
      </p:sp>
    </p:spTree>
    <p:extLst>
      <p:ext uri="{BB962C8B-B14F-4D97-AF65-F5344CB8AC3E}">
        <p14:creationId xmlns:p14="http://schemas.microsoft.com/office/powerpoint/2010/main" val="195918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6C589-E6E6-469A-8312-1B187B638257}" type="datetimeFigureOut">
              <a:rPr lang="en-US" smtClean="0"/>
              <a:pPr/>
              <a:t>11/8/2012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39368-3165-44D7-A0DF-5218B8A0721B}" type="slidenum">
              <a:rPr lang="en-US" smtClean="0"/>
              <a:pPr/>
              <a:t>‹#›</a:t>
            </a:fld>
            <a:endParaRPr lang="en-US"/>
          </a:p>
        </p:txBody>
      </p:sp>
    </p:spTree>
    <p:extLst>
      <p:ext uri="{BB962C8B-B14F-4D97-AF65-F5344CB8AC3E}">
        <p14:creationId xmlns:p14="http://schemas.microsoft.com/office/powerpoint/2010/main" val="3485269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Ric.moore@dca.ca.gov" TargetMode="External"/><Relationship Id="rId2" Type="http://schemas.openxmlformats.org/officeDocument/2006/relationships/hyperlink" Target="mailto:Raymond.mathe@dca.ca.gov" TargetMode="External"/><Relationship Id="rId1" Type="http://schemas.openxmlformats.org/officeDocument/2006/relationships/slideLayout" Target="../slideLayouts/slideLayout2.xml"/><Relationship Id="rId5" Type="http://schemas.openxmlformats.org/officeDocument/2006/relationships/hyperlink" Target="mailto:Larry.kereszt@dca.ca.gov" TargetMode="External"/><Relationship Id="rId4" Type="http://schemas.openxmlformats.org/officeDocument/2006/relationships/hyperlink" Target="mailto:Nancy.eissler@dca.c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ncees.org/Documents/Public/Exam%20specifications/PS%20Apr%202013.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pelsg.ca.gov/applicants/ls_test_plan.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KXECgt0JsR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762000"/>
            <a:ext cx="7848600" cy="11731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you Need to Know About The April Exams</a:t>
            </a:r>
            <a:endParaRPr lang="en-US" dirty="0"/>
          </a:p>
        </p:txBody>
      </p:sp>
      <p:sp>
        <p:nvSpPr>
          <p:cNvPr id="5" name="Content Placeholder 2"/>
          <p:cNvSpPr txBox="1">
            <a:spLocks/>
          </p:cNvSpPr>
          <p:nvPr/>
        </p:nvSpPr>
        <p:spPr>
          <a:xfrm>
            <a:off x="2095500" y="2007142"/>
            <a:ext cx="5791200" cy="3810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dirty="0" smtClean="0">
              <a:solidFill>
                <a:schemeClr val="tx1"/>
              </a:solidFill>
            </a:endParaRPr>
          </a:p>
        </p:txBody>
      </p:sp>
      <p:sp>
        <p:nvSpPr>
          <p:cNvPr id="2" name="Rectangle 1"/>
          <p:cNvSpPr/>
          <p:nvPr/>
        </p:nvSpPr>
        <p:spPr>
          <a:xfrm>
            <a:off x="1600200" y="2286000"/>
            <a:ext cx="6019800" cy="3591752"/>
          </a:xfrm>
          <a:prstGeom prst="rect">
            <a:avLst/>
          </a:prstGeom>
        </p:spPr>
        <p:txBody>
          <a:bodyPr wrap="square">
            <a:spAutoFit/>
          </a:bodyPr>
          <a:lstStyle/>
          <a:p>
            <a:pPr lvl="0" algn="ctr" fontAlgn="base">
              <a:lnSpc>
                <a:spcPct val="90000"/>
              </a:lnSpc>
              <a:spcBef>
                <a:spcPct val="60000"/>
              </a:spcBef>
              <a:spcAft>
                <a:spcPct val="0"/>
              </a:spcAft>
              <a:buClr>
                <a:srgbClr val="000000"/>
              </a:buClr>
            </a:pPr>
            <a:r>
              <a:rPr lang="en-US" kern="0" dirty="0">
                <a:solidFill>
                  <a:srgbClr val="000000"/>
                </a:solidFill>
                <a:latin typeface="Garamond"/>
              </a:rPr>
              <a:t>Presented by</a:t>
            </a:r>
          </a:p>
          <a:p>
            <a:pPr lvl="0" algn="ctr" fontAlgn="base">
              <a:lnSpc>
                <a:spcPct val="90000"/>
              </a:lnSpc>
              <a:spcBef>
                <a:spcPct val="60000"/>
              </a:spcBef>
              <a:spcAft>
                <a:spcPct val="0"/>
              </a:spcAft>
              <a:buClr>
                <a:srgbClr val="000000"/>
              </a:buClr>
            </a:pPr>
            <a:r>
              <a:rPr lang="en-US" sz="2800" kern="0" dirty="0">
                <a:solidFill>
                  <a:srgbClr val="000000"/>
                </a:solidFill>
                <a:latin typeface="Garamond"/>
              </a:rPr>
              <a:t>Raymond Mathe, PLS – Senior </a:t>
            </a:r>
            <a:r>
              <a:rPr lang="en-US" sz="2800" kern="0" dirty="0" smtClean="0">
                <a:solidFill>
                  <a:srgbClr val="000000"/>
                </a:solidFill>
                <a:latin typeface="Garamond"/>
              </a:rPr>
              <a:t>Registrar</a:t>
            </a:r>
          </a:p>
          <a:p>
            <a:pPr lvl="0" algn="ctr" fontAlgn="base">
              <a:lnSpc>
                <a:spcPct val="90000"/>
              </a:lnSpc>
              <a:spcBef>
                <a:spcPct val="60000"/>
              </a:spcBef>
              <a:spcAft>
                <a:spcPct val="0"/>
              </a:spcAft>
              <a:buClr>
                <a:srgbClr val="000000"/>
              </a:buClr>
            </a:pPr>
            <a:r>
              <a:rPr lang="en-US" sz="2800" kern="0" dirty="0" smtClean="0">
                <a:solidFill>
                  <a:srgbClr val="000000"/>
                </a:solidFill>
                <a:latin typeface="Garamond"/>
              </a:rPr>
              <a:t>Board for Professional Engineers, Land Surveyors and Geologists (BPELSG)</a:t>
            </a:r>
            <a:endParaRPr lang="en-US" sz="2800" kern="0" dirty="0">
              <a:solidFill>
                <a:srgbClr val="000000"/>
              </a:solidFill>
              <a:latin typeface="Garamond"/>
            </a:endParaRPr>
          </a:p>
          <a:p>
            <a:pPr lvl="0" algn="ctr" fontAlgn="base">
              <a:lnSpc>
                <a:spcPct val="90000"/>
              </a:lnSpc>
              <a:spcBef>
                <a:spcPct val="60000"/>
              </a:spcBef>
              <a:spcAft>
                <a:spcPct val="0"/>
              </a:spcAft>
              <a:buClr>
                <a:srgbClr val="000000"/>
              </a:buClr>
            </a:pPr>
            <a:r>
              <a:rPr lang="en-US" sz="2800" kern="0" dirty="0" smtClean="0">
                <a:solidFill>
                  <a:srgbClr val="000000"/>
                </a:solidFill>
                <a:latin typeface="Garamond"/>
              </a:rPr>
              <a:t>November 8, </a:t>
            </a:r>
            <a:r>
              <a:rPr lang="en-US" sz="2800" kern="0" dirty="0">
                <a:solidFill>
                  <a:srgbClr val="000000"/>
                </a:solidFill>
                <a:latin typeface="Garamond"/>
              </a:rPr>
              <a:t>2012</a:t>
            </a:r>
          </a:p>
          <a:p>
            <a:pPr lvl="0" algn="ctr" fontAlgn="base">
              <a:lnSpc>
                <a:spcPct val="90000"/>
              </a:lnSpc>
              <a:spcBef>
                <a:spcPct val="60000"/>
              </a:spcBef>
              <a:spcAft>
                <a:spcPct val="0"/>
              </a:spcAft>
              <a:buClr>
                <a:srgbClr val="000000"/>
              </a:buClr>
            </a:pPr>
            <a:r>
              <a:rPr lang="en-US" sz="2000" kern="0" dirty="0" smtClean="0">
                <a:solidFill>
                  <a:srgbClr val="000000"/>
                </a:solidFill>
                <a:latin typeface="Garamond"/>
              </a:rPr>
              <a:t>Central Valley </a:t>
            </a:r>
            <a:r>
              <a:rPr lang="en-US" sz="2000" kern="0" dirty="0">
                <a:solidFill>
                  <a:srgbClr val="000000"/>
                </a:solidFill>
                <a:latin typeface="Garamond"/>
              </a:rPr>
              <a:t>Chapter CLSA</a:t>
            </a:r>
          </a:p>
          <a:p>
            <a:pPr lvl="0" algn="ctr" fontAlgn="base">
              <a:lnSpc>
                <a:spcPct val="90000"/>
              </a:lnSpc>
              <a:spcBef>
                <a:spcPct val="60000"/>
              </a:spcBef>
              <a:spcAft>
                <a:spcPct val="0"/>
              </a:spcAft>
              <a:buClr>
                <a:srgbClr val="000000"/>
              </a:buClr>
            </a:pPr>
            <a:r>
              <a:rPr lang="en-US" sz="2000" kern="0" dirty="0" smtClean="0">
                <a:solidFill>
                  <a:srgbClr val="000000"/>
                </a:solidFill>
                <a:latin typeface="Garamond"/>
              </a:rPr>
              <a:t>Land Surveyor Review Class</a:t>
            </a:r>
            <a:endParaRPr lang="en-US" sz="2000" kern="0" dirty="0">
              <a:solidFill>
                <a:srgbClr val="000000"/>
              </a:solidFill>
              <a:latin typeface="Garamond"/>
            </a:endParaRPr>
          </a:p>
        </p:txBody>
      </p:sp>
    </p:spTree>
    <p:extLst>
      <p:ext uri="{BB962C8B-B14F-4D97-AF65-F5344CB8AC3E}">
        <p14:creationId xmlns:p14="http://schemas.microsoft.com/office/powerpoint/2010/main" val="3661795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2438400"/>
            <a:ext cx="7848600" cy="3840163"/>
          </a:xfrm>
        </p:spPr>
        <p:txBody>
          <a:bodyPr>
            <a:normAutofit lnSpcReduction="10000"/>
          </a:bodyPr>
          <a:lstStyle/>
          <a:p>
            <a:pPr>
              <a:spcBef>
                <a:spcPts val="0"/>
              </a:spcBef>
              <a:spcAft>
                <a:spcPts val="1200"/>
              </a:spcAft>
            </a:pPr>
            <a:r>
              <a:rPr lang="en-US" dirty="0" smtClean="0"/>
              <a:t>406 Approved and Scheduled PLS Applicants</a:t>
            </a:r>
          </a:p>
          <a:p>
            <a:pPr>
              <a:spcBef>
                <a:spcPts val="0"/>
              </a:spcBef>
              <a:spcAft>
                <a:spcPts val="1200"/>
              </a:spcAft>
            </a:pPr>
            <a:r>
              <a:rPr lang="en-US" dirty="0" smtClean="0"/>
              <a:t>384 appeared and scored</a:t>
            </a:r>
          </a:p>
          <a:p>
            <a:pPr>
              <a:spcBef>
                <a:spcPts val="0"/>
              </a:spcBef>
              <a:spcAft>
                <a:spcPts val="1200"/>
              </a:spcAft>
            </a:pPr>
            <a:r>
              <a:rPr lang="en-US" dirty="0"/>
              <a:t>24% Pass (91)</a:t>
            </a:r>
          </a:p>
          <a:p>
            <a:pPr lvl="1">
              <a:spcBef>
                <a:spcPts val="0"/>
              </a:spcBef>
              <a:spcAft>
                <a:spcPts val="1200"/>
              </a:spcAft>
            </a:pPr>
            <a:r>
              <a:rPr lang="en-US" dirty="0"/>
              <a:t>2011 (21.6%); 2010 (23.2%); 2009 (31.3%); 2008 (32%)</a:t>
            </a:r>
          </a:p>
          <a:p>
            <a:pPr>
              <a:spcBef>
                <a:spcPts val="0"/>
              </a:spcBef>
              <a:spcAft>
                <a:spcPts val="1200"/>
              </a:spcAft>
            </a:pPr>
            <a:r>
              <a:rPr lang="en-US" dirty="0" smtClean="0"/>
              <a:t>Results released June 4 (42 days after admin)</a:t>
            </a:r>
          </a:p>
        </p:txBody>
      </p:sp>
      <p:sp>
        <p:nvSpPr>
          <p:cNvPr id="5" name="Title 1"/>
          <p:cNvSpPr txBox="1">
            <a:spLocks/>
          </p:cNvSpPr>
          <p:nvPr/>
        </p:nvSpPr>
        <p:spPr bwMode="auto">
          <a:xfrm>
            <a:off x="878541" y="762000"/>
            <a:ext cx="7122459"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Spring 2012 Results</a:t>
            </a:r>
            <a:endParaRPr lang="en-US" b="0" dirty="0"/>
          </a:p>
        </p:txBody>
      </p:sp>
    </p:spTree>
    <p:extLst>
      <p:ext uri="{BB962C8B-B14F-4D97-AF65-F5344CB8AC3E}">
        <p14:creationId xmlns:p14="http://schemas.microsoft.com/office/powerpoint/2010/main" val="2604769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lSurveyor 170 Ric.png"/>
          <p:cNvPicPr>
            <a:picLocks noChangeAspect="1"/>
          </p:cNvPicPr>
          <p:nvPr/>
        </p:nvPicPr>
        <p:blipFill>
          <a:blip r:embed="rId3" cstate="print"/>
          <a:stretch>
            <a:fillRect/>
          </a:stretch>
        </p:blipFill>
        <p:spPr>
          <a:xfrm>
            <a:off x="381000" y="1066800"/>
            <a:ext cx="8449855" cy="4467849"/>
          </a:xfrm>
          <a:prstGeom prst="rect">
            <a:avLst/>
          </a:prstGeom>
        </p:spPr>
      </p:pic>
      <p:pic>
        <p:nvPicPr>
          <p:cNvPr id="6" name="Picture 5" descr="CalSurveyor 170 Ric Footer.png"/>
          <p:cNvPicPr>
            <a:picLocks noChangeAspect="1"/>
          </p:cNvPicPr>
          <p:nvPr/>
        </p:nvPicPr>
        <p:blipFill>
          <a:blip r:embed="rId4" cstate="print"/>
          <a:stretch>
            <a:fillRect/>
          </a:stretch>
        </p:blipFill>
        <p:spPr>
          <a:xfrm>
            <a:off x="381000" y="533400"/>
            <a:ext cx="8173591" cy="447738"/>
          </a:xfrm>
          <a:prstGeom prst="rect">
            <a:avLst/>
          </a:prstGeom>
        </p:spPr>
      </p:pic>
      <p:sp>
        <p:nvSpPr>
          <p:cNvPr id="7" name="TextBox 6"/>
          <p:cNvSpPr txBox="1"/>
          <p:nvPr/>
        </p:nvSpPr>
        <p:spPr>
          <a:xfrm>
            <a:off x="2514600" y="4572000"/>
            <a:ext cx="4114800" cy="1200329"/>
          </a:xfrm>
          <a:prstGeom prst="rect">
            <a:avLst/>
          </a:prstGeom>
          <a:solidFill>
            <a:schemeClr val="bg1">
              <a:alpha val="73000"/>
            </a:schemeClr>
          </a:solidFill>
          <a:ln cap="rnd">
            <a:solidFill>
              <a:schemeClr val="tx1"/>
            </a:solidFill>
          </a:ln>
          <a:effectLst>
            <a:outerShdw blurRad="50800" dist="38100" dir="2700000" algn="tl" rotWithShape="0">
              <a:prstClr val="black">
                <a:alpha val="40000"/>
              </a:prstClr>
            </a:outerShdw>
          </a:effectLst>
        </p:spPr>
        <p:txBody>
          <a:bodyPr wrap="square" rtlCol="0">
            <a:spAutoFit/>
          </a:bodyPr>
          <a:lstStyle/>
          <a:p>
            <a:r>
              <a:rPr lang="en-US" b="1" i="1" dirty="0" smtClean="0"/>
              <a:t>“A new era in how the Board measures the competency of individuals desiring to practice land surveying in this state has begun.”</a:t>
            </a:r>
            <a:endParaRPr lang="en-US"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066800" y="1524000"/>
            <a:ext cx="7315200" cy="4906963"/>
          </a:xfrm>
        </p:spPr>
        <p:txBody>
          <a:bodyPr/>
          <a:lstStyle/>
          <a:p>
            <a:pPr marL="571500" indent="-457200">
              <a:spcBef>
                <a:spcPts val="0"/>
              </a:spcBef>
              <a:spcAft>
                <a:spcPts val="600"/>
              </a:spcAft>
              <a:buFont typeface="Arial" pitchFamily="34" charset="0"/>
              <a:buChar char="•"/>
            </a:pPr>
            <a:r>
              <a:rPr lang="en-US" dirty="0" smtClean="0"/>
              <a:t>NCEES Principles and Practice of Surveying (PS) Exam – Closed Book beginning April 2013</a:t>
            </a:r>
          </a:p>
          <a:p>
            <a:pPr marL="571500" indent="-457200">
              <a:spcBef>
                <a:spcPts val="0"/>
              </a:spcBef>
              <a:spcAft>
                <a:spcPts val="600"/>
              </a:spcAft>
              <a:buFont typeface="Arial" pitchFamily="34" charset="0"/>
              <a:buChar char="•"/>
            </a:pPr>
            <a:r>
              <a:rPr lang="en-US" dirty="0" smtClean="0"/>
              <a:t>Fall 2013 – Goal to begin offering California PLS exam twice a year</a:t>
            </a:r>
          </a:p>
          <a:p>
            <a:pPr marL="457200" lvl="1" indent="0">
              <a:spcBef>
                <a:spcPts val="0"/>
              </a:spcBef>
              <a:spcAft>
                <a:spcPts val="600"/>
              </a:spcAft>
              <a:buNone/>
            </a:pPr>
            <a:endParaRPr lang="en-US" dirty="0"/>
          </a:p>
        </p:txBody>
      </p:sp>
      <p:sp>
        <p:nvSpPr>
          <p:cNvPr id="5" name="Title 1"/>
          <p:cNvSpPr txBox="1">
            <a:spLocks/>
          </p:cNvSpPr>
          <p:nvPr/>
        </p:nvSpPr>
        <p:spPr bwMode="auto">
          <a:xfrm>
            <a:off x="914400" y="533400"/>
            <a:ext cx="7848600" cy="829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PLS Exam - Future</a:t>
            </a:r>
            <a:endParaRPr lang="en-US" b="0" dirty="0"/>
          </a:p>
        </p:txBody>
      </p:sp>
    </p:spTree>
    <p:extLst>
      <p:ext uri="{BB962C8B-B14F-4D97-AF65-F5344CB8AC3E}">
        <p14:creationId xmlns:p14="http://schemas.microsoft.com/office/powerpoint/2010/main" val="3692701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883024" y="176783"/>
            <a:ext cx="7848600" cy="64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sz="3600" b="0" dirty="0" smtClean="0"/>
              <a:t>BPELSG – New Fee Structure</a:t>
            </a:r>
            <a:endParaRPr lang="en-US" sz="3600" b="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838200"/>
            <a:ext cx="7976546" cy="5765226"/>
          </a:xfrm>
          <a:prstGeom prst="rect">
            <a:avLst/>
          </a:prstGeom>
        </p:spPr>
      </p:pic>
    </p:spTree>
    <p:extLst>
      <p:ext uri="{BB962C8B-B14F-4D97-AF65-F5344CB8AC3E}">
        <p14:creationId xmlns:p14="http://schemas.microsoft.com/office/powerpoint/2010/main" val="4057328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0" y="914400"/>
            <a:ext cx="7848600" cy="5562600"/>
          </a:xfrm>
        </p:spPr>
        <p:txBody>
          <a:bodyPr/>
          <a:lstStyle/>
          <a:p>
            <a:pPr marL="0" indent="0">
              <a:lnSpc>
                <a:spcPct val="90000"/>
              </a:lnSpc>
              <a:buNone/>
              <a:defRPr/>
            </a:pPr>
            <a:r>
              <a:rPr lang="en-US" sz="2500" b="1" u="sng" dirty="0" smtClean="0"/>
              <a:t>Land Surveyor</a:t>
            </a:r>
            <a:r>
              <a:rPr lang="en-US" sz="2500" b="1" dirty="0" smtClean="0"/>
              <a:t>:</a:t>
            </a:r>
          </a:p>
          <a:p>
            <a:pPr marL="0" indent="0">
              <a:lnSpc>
                <a:spcPct val="90000"/>
              </a:lnSpc>
              <a:buNone/>
              <a:defRPr/>
            </a:pPr>
            <a:r>
              <a:rPr lang="en-US" sz="2500" dirty="0" smtClean="0"/>
              <a:t>Raymond Mathe (916) 263-2271 </a:t>
            </a:r>
            <a:r>
              <a:rPr lang="en-US" sz="2500" dirty="0" smtClean="0">
                <a:hlinkClick r:id="rId2"/>
              </a:rPr>
              <a:t>Raymond.mathe@dca.ca.gov</a:t>
            </a:r>
            <a:endParaRPr lang="en-US" sz="2500" dirty="0" smtClean="0"/>
          </a:p>
          <a:p>
            <a:pPr marL="0" indent="0">
              <a:lnSpc>
                <a:spcPct val="90000"/>
              </a:lnSpc>
              <a:buNone/>
              <a:defRPr/>
            </a:pPr>
            <a:r>
              <a:rPr lang="en-US" sz="2400" b="1" u="sng" dirty="0" smtClean="0"/>
              <a:t>Executive Officer</a:t>
            </a:r>
            <a:r>
              <a:rPr lang="en-US" sz="2400" b="1" dirty="0" smtClean="0"/>
              <a:t>:</a:t>
            </a:r>
          </a:p>
          <a:p>
            <a:pPr marL="0" indent="0">
              <a:lnSpc>
                <a:spcPct val="90000"/>
              </a:lnSpc>
              <a:buNone/>
              <a:defRPr/>
            </a:pPr>
            <a:r>
              <a:rPr lang="en-US" sz="2400" dirty="0" smtClean="0"/>
              <a:t>Ric Moore (916) 263-2230 </a:t>
            </a:r>
            <a:r>
              <a:rPr lang="en-US" sz="2400" dirty="0" smtClean="0">
                <a:hlinkClick r:id="rId3"/>
              </a:rPr>
              <a:t>Ric.moore@dca.ca.gov</a:t>
            </a:r>
            <a:endParaRPr lang="en-US" sz="2400" dirty="0" smtClean="0"/>
          </a:p>
          <a:p>
            <a:pPr marL="0" indent="0">
              <a:lnSpc>
                <a:spcPct val="90000"/>
              </a:lnSpc>
              <a:buNone/>
              <a:defRPr/>
            </a:pPr>
            <a:r>
              <a:rPr lang="en-US" sz="2400" b="1" u="sng" dirty="0"/>
              <a:t>Enforcement</a:t>
            </a:r>
            <a:r>
              <a:rPr lang="en-US" sz="2400" b="1" dirty="0"/>
              <a:t>:</a:t>
            </a:r>
          </a:p>
          <a:p>
            <a:pPr marL="0" indent="0">
              <a:lnSpc>
                <a:spcPct val="90000"/>
              </a:lnSpc>
              <a:buNone/>
              <a:defRPr/>
            </a:pPr>
            <a:r>
              <a:rPr lang="en-US" sz="2400" dirty="0"/>
              <a:t>Nancy </a:t>
            </a:r>
            <a:r>
              <a:rPr lang="en-US" sz="2400" dirty="0" err="1"/>
              <a:t>Eissler</a:t>
            </a:r>
            <a:r>
              <a:rPr lang="en-US" sz="2400" dirty="0"/>
              <a:t> (916) 263-2241 </a:t>
            </a:r>
            <a:r>
              <a:rPr lang="en-US" sz="2400" dirty="0" smtClean="0">
                <a:hlinkClick r:id="rId4"/>
              </a:rPr>
              <a:t>Nancy.eissler@dca.ca.gov</a:t>
            </a:r>
            <a:endParaRPr lang="en-US" sz="2400" dirty="0" smtClean="0"/>
          </a:p>
          <a:p>
            <a:pPr marL="0" indent="0">
              <a:lnSpc>
                <a:spcPct val="90000"/>
              </a:lnSpc>
              <a:buNone/>
              <a:defRPr/>
            </a:pPr>
            <a:r>
              <a:rPr lang="en-US" sz="2400" b="1" u="sng" dirty="0"/>
              <a:t>Monument Conservation (Sec. 8771)</a:t>
            </a:r>
            <a:r>
              <a:rPr lang="en-US" sz="2400" b="1" dirty="0"/>
              <a:t>:</a:t>
            </a:r>
          </a:p>
          <a:p>
            <a:pPr marL="0" indent="0">
              <a:lnSpc>
                <a:spcPct val="90000"/>
              </a:lnSpc>
              <a:buNone/>
              <a:defRPr/>
            </a:pPr>
            <a:r>
              <a:rPr lang="en-US" sz="2400" dirty="0"/>
              <a:t>Larry </a:t>
            </a:r>
            <a:r>
              <a:rPr lang="en-US" sz="2400" dirty="0" err="1"/>
              <a:t>Kereszt</a:t>
            </a:r>
            <a:r>
              <a:rPr lang="en-US" sz="2400" dirty="0"/>
              <a:t> (916) 263-2240 </a:t>
            </a:r>
            <a:r>
              <a:rPr lang="en-US" sz="2400" dirty="0">
                <a:hlinkClick r:id="rId5"/>
              </a:rPr>
              <a:t>Larry.kereszt@dca.ca.gov</a:t>
            </a:r>
            <a:endParaRPr lang="en-US" sz="2400" dirty="0"/>
          </a:p>
          <a:p>
            <a:pPr marL="0" indent="0">
              <a:lnSpc>
                <a:spcPct val="90000"/>
              </a:lnSpc>
              <a:buNone/>
              <a:defRPr/>
            </a:pPr>
            <a:r>
              <a:rPr lang="en-US" sz="2400" b="1" u="sng" dirty="0" smtClean="0"/>
              <a:t>PLS Board Member</a:t>
            </a:r>
            <a:r>
              <a:rPr lang="en-US" sz="2400" b="1" dirty="0" smtClean="0"/>
              <a:t>:</a:t>
            </a:r>
          </a:p>
          <a:p>
            <a:pPr marL="0" indent="0">
              <a:lnSpc>
                <a:spcPct val="90000"/>
              </a:lnSpc>
              <a:buNone/>
              <a:defRPr/>
            </a:pPr>
            <a:r>
              <a:rPr lang="en-US" sz="2400" dirty="0" smtClean="0"/>
              <a:t>Patrick Tami</a:t>
            </a:r>
          </a:p>
          <a:p>
            <a:pPr marL="0" indent="0">
              <a:lnSpc>
                <a:spcPct val="90000"/>
              </a:lnSpc>
              <a:buNone/>
              <a:defRPr/>
            </a:pPr>
            <a:endParaRPr lang="en-US" sz="2000" dirty="0" smtClean="0"/>
          </a:p>
        </p:txBody>
      </p:sp>
    </p:spTree>
    <p:extLst>
      <p:ext uri="{BB962C8B-B14F-4D97-AF65-F5344CB8AC3E}">
        <p14:creationId xmlns:p14="http://schemas.microsoft.com/office/powerpoint/2010/main" val="2493110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66800" y="274638"/>
            <a:ext cx="7848600" cy="1173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PLS Exam Overview</a:t>
            </a:r>
            <a:endParaRPr lang="en-US" dirty="0"/>
          </a:p>
        </p:txBody>
      </p:sp>
      <p:sp>
        <p:nvSpPr>
          <p:cNvPr id="5" name="Content Placeholder 2"/>
          <p:cNvSpPr txBox="1">
            <a:spLocks/>
          </p:cNvSpPr>
          <p:nvPr/>
        </p:nvSpPr>
        <p:spPr>
          <a:xfrm>
            <a:off x="2095500" y="2007142"/>
            <a:ext cx="5791200" cy="3810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Arial" pitchFamily="34" charset="0"/>
              <a:buChar char="•"/>
            </a:pPr>
            <a:r>
              <a:rPr lang="en-US" dirty="0" smtClean="0">
                <a:solidFill>
                  <a:schemeClr val="tx1"/>
                </a:solidFill>
              </a:rPr>
              <a:t>PS/PLS </a:t>
            </a:r>
            <a:r>
              <a:rPr lang="en-US" dirty="0" smtClean="0">
                <a:solidFill>
                  <a:schemeClr val="tx1"/>
                </a:solidFill>
              </a:rPr>
              <a:t>Test </a:t>
            </a:r>
            <a:r>
              <a:rPr lang="en-US" dirty="0" smtClean="0">
                <a:solidFill>
                  <a:schemeClr val="tx1"/>
                </a:solidFill>
              </a:rPr>
              <a:t>Plans</a:t>
            </a:r>
            <a:endParaRPr lang="en-US" dirty="0" smtClean="0">
              <a:solidFill>
                <a:schemeClr val="tx1"/>
              </a:solidFill>
            </a:endParaRPr>
          </a:p>
          <a:p>
            <a:pPr marL="457200" indent="-457200" algn="l">
              <a:buFont typeface="Arial" pitchFamily="34" charset="0"/>
              <a:buChar char="•"/>
            </a:pPr>
            <a:r>
              <a:rPr lang="en-US" dirty="0" smtClean="0">
                <a:solidFill>
                  <a:schemeClr val="tx1"/>
                </a:solidFill>
              </a:rPr>
              <a:t>CBT – Computer Based Testing</a:t>
            </a:r>
          </a:p>
          <a:p>
            <a:pPr marL="457200" indent="-457200" algn="l">
              <a:buFont typeface="Arial" pitchFamily="34" charset="0"/>
              <a:buChar char="•"/>
            </a:pPr>
            <a:r>
              <a:rPr lang="en-US" dirty="0" smtClean="0">
                <a:solidFill>
                  <a:schemeClr val="tx1"/>
                </a:solidFill>
              </a:rPr>
              <a:t>Results</a:t>
            </a:r>
          </a:p>
          <a:p>
            <a:pPr marL="457200" indent="-457200" algn="l">
              <a:buFont typeface="Arial" pitchFamily="34" charset="0"/>
              <a:buChar char="•"/>
            </a:pPr>
            <a:r>
              <a:rPr lang="en-US" dirty="0" smtClean="0">
                <a:solidFill>
                  <a:schemeClr val="tx1"/>
                </a:solidFill>
              </a:rPr>
              <a:t>Future Plans</a:t>
            </a:r>
          </a:p>
          <a:p>
            <a:pPr marL="457200" indent="-457200" algn="l">
              <a:buFont typeface="Arial" pitchFamily="34" charset="0"/>
              <a:buChar char="•"/>
            </a:pPr>
            <a:r>
              <a:rPr lang="en-US" dirty="0" smtClean="0">
                <a:solidFill>
                  <a:schemeClr val="tx1"/>
                </a:solidFill>
              </a:rPr>
              <a:t>New Fee </a:t>
            </a:r>
            <a:r>
              <a:rPr lang="en-US" dirty="0" smtClean="0">
                <a:solidFill>
                  <a:schemeClr val="tx1"/>
                </a:solidFill>
              </a:rPr>
              <a:t>Structure</a:t>
            </a:r>
          </a:p>
          <a:p>
            <a:pPr marL="457200" indent="-457200" algn="l">
              <a:buFont typeface="Arial" pitchFamily="34" charset="0"/>
              <a:buChar char="•"/>
            </a:pPr>
            <a:r>
              <a:rPr lang="en-US" dirty="0" smtClean="0">
                <a:solidFill>
                  <a:schemeClr val="tx1"/>
                </a:solidFill>
              </a:rPr>
              <a:t>Questions</a:t>
            </a:r>
            <a:endParaRPr lang="en-US" dirty="0" smtClean="0">
              <a:solidFill>
                <a:schemeClr val="tx1"/>
              </a:solidFill>
            </a:endParaRPr>
          </a:p>
        </p:txBody>
      </p:sp>
    </p:spTree>
    <p:extLst>
      <p:ext uri="{BB962C8B-B14F-4D97-AF65-F5344CB8AC3E}">
        <p14:creationId xmlns:p14="http://schemas.microsoft.com/office/powerpoint/2010/main" val="1545126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2895600"/>
            <a:ext cx="8077200" cy="3124201"/>
          </a:xfrm>
        </p:spPr>
        <p:txBody>
          <a:bodyPr>
            <a:normAutofit fontScale="92500" lnSpcReduction="20000"/>
          </a:bodyPr>
          <a:lstStyle/>
          <a:p>
            <a:pPr>
              <a:spcBef>
                <a:spcPts val="0"/>
              </a:spcBef>
              <a:spcAft>
                <a:spcPts val="600"/>
              </a:spcAft>
            </a:pPr>
            <a:r>
              <a:rPr lang="en-US" dirty="0" smtClean="0"/>
              <a:t>Standards and Specifications – 12%</a:t>
            </a:r>
          </a:p>
          <a:p>
            <a:pPr>
              <a:spcBef>
                <a:spcPts val="0"/>
              </a:spcBef>
              <a:spcAft>
                <a:spcPts val="600"/>
              </a:spcAft>
            </a:pPr>
            <a:r>
              <a:rPr lang="en-US" dirty="0" smtClean="0"/>
              <a:t>Legal Principles – 26%</a:t>
            </a:r>
          </a:p>
          <a:p>
            <a:pPr>
              <a:spcBef>
                <a:spcPts val="0"/>
              </a:spcBef>
              <a:spcAft>
                <a:spcPts val="600"/>
              </a:spcAft>
            </a:pPr>
            <a:r>
              <a:rPr lang="en-US" dirty="0" smtClean="0"/>
              <a:t>Professional Survey Practices – 26%</a:t>
            </a:r>
          </a:p>
          <a:p>
            <a:pPr>
              <a:spcBef>
                <a:spcPts val="0"/>
              </a:spcBef>
              <a:spcAft>
                <a:spcPts val="600"/>
              </a:spcAft>
            </a:pPr>
            <a:r>
              <a:rPr lang="en-US" dirty="0" smtClean="0"/>
              <a:t>Business / Professional Practices – 20%</a:t>
            </a:r>
          </a:p>
          <a:p>
            <a:pPr>
              <a:spcBef>
                <a:spcPts val="0"/>
              </a:spcBef>
              <a:spcAft>
                <a:spcPts val="600"/>
              </a:spcAft>
            </a:pPr>
            <a:r>
              <a:rPr lang="en-US" dirty="0" smtClean="0"/>
              <a:t>Types of Surveys – 16%</a:t>
            </a:r>
          </a:p>
          <a:p>
            <a:pPr marL="0" indent="0">
              <a:spcBef>
                <a:spcPts val="0"/>
              </a:spcBef>
              <a:spcAft>
                <a:spcPts val="600"/>
              </a:spcAft>
              <a:buNone/>
            </a:pPr>
            <a:r>
              <a:rPr lang="en-US" sz="2800" dirty="0">
                <a:hlinkClick r:id="rId3"/>
              </a:rPr>
              <a:t>http://</a:t>
            </a:r>
            <a:r>
              <a:rPr lang="en-US" sz="2800" dirty="0" smtClean="0">
                <a:hlinkClick r:id="rId3"/>
              </a:rPr>
              <a:t>www.ncees.org/Documents/Public/Exam%20specifications/PS%20Apr%202013.pdf</a:t>
            </a:r>
            <a:endParaRPr lang="en-US" sz="2800" dirty="0" smtClean="0"/>
          </a:p>
        </p:txBody>
      </p:sp>
      <p:sp>
        <p:nvSpPr>
          <p:cNvPr id="5" name="Title 1"/>
          <p:cNvSpPr txBox="1">
            <a:spLocks/>
          </p:cNvSpPr>
          <p:nvPr/>
        </p:nvSpPr>
        <p:spPr bwMode="auto">
          <a:xfrm>
            <a:off x="571500" y="418614"/>
            <a:ext cx="78486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NCEES PS Test Specifications</a:t>
            </a:r>
            <a:endParaRPr lang="en-US" b="0" dirty="0"/>
          </a:p>
        </p:txBody>
      </p:sp>
      <p:sp>
        <p:nvSpPr>
          <p:cNvPr id="6" name="Content Placeholder 2"/>
          <p:cNvSpPr txBox="1">
            <a:spLocks/>
          </p:cNvSpPr>
          <p:nvPr/>
        </p:nvSpPr>
        <p:spPr bwMode="auto">
          <a:xfrm>
            <a:off x="838200" y="1828799"/>
            <a:ext cx="7315200" cy="1066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mn-lt"/>
                <a:ea typeface="+mn-ea"/>
                <a:cs typeface="+mn-cs"/>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mn-lt"/>
              </a:defRPr>
            </a:lvl2pPr>
            <a:lvl3pPr marL="1143000" indent="-228600" algn="l" rtl="0" eaLnBrk="1" fontAlgn="base" hangingPunct="1">
              <a:spcBef>
                <a:spcPct val="20000"/>
              </a:spcBef>
              <a:spcAft>
                <a:spcPct val="0"/>
              </a:spcAft>
              <a:buClr>
                <a:srgbClr val="000000"/>
              </a:buClr>
              <a:buChar char="•"/>
              <a:defRPr sz="2000">
                <a:solidFill>
                  <a:srgbClr val="000000"/>
                </a:solidFill>
                <a:latin typeface="+mn-lt"/>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mn-lt"/>
              </a:defRPr>
            </a:lvl4pPr>
            <a:lvl5pPr marL="2057400" indent="-228600" algn="l" rtl="0" eaLnBrk="1" fontAlgn="base" hangingPunct="1">
              <a:spcBef>
                <a:spcPct val="20000"/>
              </a:spcBef>
              <a:spcAft>
                <a:spcPct val="0"/>
              </a:spcAft>
              <a:buClr>
                <a:srgbClr val="000000"/>
              </a:buClr>
              <a:buChar char="•"/>
              <a:defRPr sz="1600">
                <a:solidFill>
                  <a:srgbClr val="000000"/>
                </a:solidFill>
                <a:latin typeface="+mn-lt"/>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pPr marL="0" indent="0" algn="ctr">
              <a:spcBef>
                <a:spcPts val="0"/>
              </a:spcBef>
              <a:spcAft>
                <a:spcPts val="600"/>
              </a:spcAft>
              <a:buNone/>
            </a:pPr>
            <a:r>
              <a:rPr lang="en-US" dirty="0" smtClean="0"/>
              <a:t>New – Effective beginning with April 2013 National PS Exam</a:t>
            </a:r>
          </a:p>
        </p:txBody>
      </p:sp>
    </p:spTree>
    <p:extLst>
      <p:ext uri="{BB962C8B-B14F-4D97-AF65-F5344CB8AC3E}">
        <p14:creationId xmlns:p14="http://schemas.microsoft.com/office/powerpoint/2010/main" val="517978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3124201"/>
            <a:ext cx="8077200" cy="2895600"/>
          </a:xfrm>
        </p:spPr>
        <p:txBody>
          <a:bodyPr>
            <a:normAutofit fontScale="85000" lnSpcReduction="10000"/>
          </a:bodyPr>
          <a:lstStyle/>
          <a:p>
            <a:pPr>
              <a:spcBef>
                <a:spcPts val="0"/>
              </a:spcBef>
              <a:spcAft>
                <a:spcPts val="600"/>
              </a:spcAft>
            </a:pPr>
            <a:r>
              <a:rPr lang="en-US" dirty="0" smtClean="0"/>
              <a:t>Project Management – 13%</a:t>
            </a:r>
          </a:p>
          <a:p>
            <a:pPr>
              <a:spcBef>
                <a:spcPts val="0"/>
              </a:spcBef>
              <a:spcAft>
                <a:spcPts val="600"/>
              </a:spcAft>
            </a:pPr>
            <a:r>
              <a:rPr lang="en-US" dirty="0" smtClean="0"/>
              <a:t>Research Pre and Post Field Analysis – 25%</a:t>
            </a:r>
          </a:p>
          <a:p>
            <a:pPr>
              <a:spcBef>
                <a:spcPts val="0"/>
              </a:spcBef>
              <a:spcAft>
                <a:spcPts val="600"/>
              </a:spcAft>
            </a:pPr>
            <a:r>
              <a:rPr lang="en-US" dirty="0" smtClean="0"/>
              <a:t>Field Work – 20%</a:t>
            </a:r>
          </a:p>
          <a:p>
            <a:pPr>
              <a:spcBef>
                <a:spcPts val="0"/>
              </a:spcBef>
              <a:spcAft>
                <a:spcPts val="600"/>
              </a:spcAft>
            </a:pPr>
            <a:r>
              <a:rPr lang="en-US" dirty="0" smtClean="0"/>
              <a:t>Mapping and Document Preparation – 28%</a:t>
            </a:r>
          </a:p>
          <a:p>
            <a:pPr>
              <a:spcBef>
                <a:spcPts val="0"/>
              </a:spcBef>
              <a:spcAft>
                <a:spcPts val="600"/>
              </a:spcAft>
            </a:pPr>
            <a:r>
              <a:rPr lang="en-US" dirty="0" smtClean="0"/>
              <a:t>Consultation and Legal – 14%</a:t>
            </a:r>
          </a:p>
          <a:p>
            <a:pPr marL="0" indent="0">
              <a:spcBef>
                <a:spcPts val="0"/>
              </a:spcBef>
              <a:spcAft>
                <a:spcPts val="600"/>
              </a:spcAft>
              <a:buNone/>
            </a:pPr>
            <a:r>
              <a:rPr lang="en-US" dirty="0">
                <a:hlinkClick r:id="rId3"/>
              </a:rPr>
              <a:t>http://www.bpelsg.ca.gov/applicants/ls_test_plan.pdf</a:t>
            </a:r>
            <a:endParaRPr lang="en-US" dirty="0" smtClean="0"/>
          </a:p>
        </p:txBody>
      </p:sp>
      <p:sp>
        <p:nvSpPr>
          <p:cNvPr id="5" name="Title 1"/>
          <p:cNvSpPr txBox="1">
            <a:spLocks/>
          </p:cNvSpPr>
          <p:nvPr/>
        </p:nvSpPr>
        <p:spPr bwMode="auto">
          <a:xfrm>
            <a:off x="571500" y="418614"/>
            <a:ext cx="78486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State PLS Test Plan</a:t>
            </a:r>
            <a:endParaRPr lang="en-US" b="0" dirty="0"/>
          </a:p>
        </p:txBody>
      </p:sp>
      <p:sp>
        <p:nvSpPr>
          <p:cNvPr id="6" name="Content Placeholder 2"/>
          <p:cNvSpPr txBox="1">
            <a:spLocks/>
          </p:cNvSpPr>
          <p:nvPr/>
        </p:nvSpPr>
        <p:spPr bwMode="auto">
          <a:xfrm>
            <a:off x="838200" y="1828799"/>
            <a:ext cx="7315200" cy="1386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mn-lt"/>
                <a:ea typeface="+mn-ea"/>
                <a:cs typeface="+mn-cs"/>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mn-lt"/>
              </a:defRPr>
            </a:lvl2pPr>
            <a:lvl3pPr marL="1143000" indent="-228600" algn="l" rtl="0" eaLnBrk="1" fontAlgn="base" hangingPunct="1">
              <a:spcBef>
                <a:spcPct val="20000"/>
              </a:spcBef>
              <a:spcAft>
                <a:spcPct val="0"/>
              </a:spcAft>
              <a:buClr>
                <a:srgbClr val="000000"/>
              </a:buClr>
              <a:buChar char="•"/>
              <a:defRPr sz="2000">
                <a:solidFill>
                  <a:srgbClr val="000000"/>
                </a:solidFill>
                <a:latin typeface="+mn-lt"/>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mn-lt"/>
              </a:defRPr>
            </a:lvl4pPr>
            <a:lvl5pPr marL="2057400" indent="-228600" algn="l" rtl="0" eaLnBrk="1" fontAlgn="base" hangingPunct="1">
              <a:spcBef>
                <a:spcPct val="20000"/>
              </a:spcBef>
              <a:spcAft>
                <a:spcPct val="0"/>
              </a:spcAft>
              <a:buClr>
                <a:srgbClr val="000000"/>
              </a:buClr>
              <a:buChar char="•"/>
              <a:defRPr sz="1600">
                <a:solidFill>
                  <a:srgbClr val="000000"/>
                </a:solidFill>
                <a:latin typeface="+mn-lt"/>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pPr marL="0" indent="0" algn="ctr">
              <a:spcBef>
                <a:spcPts val="0"/>
              </a:spcBef>
              <a:spcAft>
                <a:spcPts val="600"/>
              </a:spcAft>
              <a:buNone/>
            </a:pPr>
            <a:r>
              <a:rPr lang="en-US" dirty="0" smtClean="0"/>
              <a:t>Based on a 2011 Occupational Analysis of practicing California Land Surveyors</a:t>
            </a:r>
          </a:p>
        </p:txBody>
      </p:sp>
    </p:spTree>
    <p:extLst>
      <p:ext uri="{BB962C8B-B14F-4D97-AF65-F5344CB8AC3E}">
        <p14:creationId xmlns:p14="http://schemas.microsoft.com/office/powerpoint/2010/main" val="517978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066800" y="1905000"/>
            <a:ext cx="7315200" cy="4525963"/>
          </a:xfrm>
        </p:spPr>
        <p:txBody>
          <a:bodyPr>
            <a:normAutofit fontScale="92500" lnSpcReduction="10000"/>
          </a:bodyPr>
          <a:lstStyle/>
          <a:p>
            <a:pPr>
              <a:spcBef>
                <a:spcPts val="0"/>
              </a:spcBef>
              <a:spcAft>
                <a:spcPts val="600"/>
              </a:spcAft>
            </a:pPr>
            <a:r>
              <a:rPr lang="en-US" dirty="0" smtClean="0"/>
              <a:t>Improved Testing Environment</a:t>
            </a:r>
          </a:p>
          <a:p>
            <a:pPr>
              <a:spcBef>
                <a:spcPts val="0"/>
              </a:spcBef>
              <a:spcAft>
                <a:spcPts val="600"/>
              </a:spcAft>
            </a:pPr>
            <a:r>
              <a:rPr lang="en-US" dirty="0"/>
              <a:t>Larger number of </a:t>
            </a:r>
            <a:r>
              <a:rPr lang="en-US" dirty="0" smtClean="0"/>
              <a:t>test locations</a:t>
            </a:r>
            <a:endParaRPr lang="en-US" dirty="0"/>
          </a:p>
          <a:p>
            <a:pPr>
              <a:spcBef>
                <a:spcPts val="0"/>
              </a:spcBef>
              <a:spcAft>
                <a:spcPts val="600"/>
              </a:spcAft>
            </a:pPr>
            <a:r>
              <a:rPr lang="en-US" dirty="0" smtClean="0"/>
              <a:t>Results Sooner</a:t>
            </a:r>
            <a:endParaRPr lang="en-US" dirty="0"/>
          </a:p>
          <a:p>
            <a:pPr>
              <a:spcBef>
                <a:spcPts val="0"/>
              </a:spcBef>
              <a:spcAft>
                <a:spcPts val="600"/>
              </a:spcAft>
            </a:pPr>
            <a:r>
              <a:rPr lang="en-US" dirty="0" smtClean="0"/>
              <a:t>Ultimately </a:t>
            </a:r>
            <a:r>
              <a:rPr lang="en-US" dirty="0"/>
              <a:t>m</a:t>
            </a:r>
            <a:r>
              <a:rPr lang="en-US" dirty="0" smtClean="0"/>
              <a:t>ore frequent</a:t>
            </a:r>
            <a:endParaRPr lang="en-US" dirty="0"/>
          </a:p>
          <a:p>
            <a:pPr>
              <a:spcBef>
                <a:spcPts val="0"/>
              </a:spcBef>
              <a:spcAft>
                <a:spcPts val="600"/>
              </a:spcAft>
            </a:pPr>
            <a:r>
              <a:rPr lang="en-US" dirty="0"/>
              <a:t>Greatly minimize security risks</a:t>
            </a:r>
          </a:p>
          <a:p>
            <a:pPr>
              <a:spcBef>
                <a:spcPts val="0"/>
              </a:spcBef>
              <a:spcAft>
                <a:spcPts val="600"/>
              </a:spcAft>
            </a:pPr>
            <a:r>
              <a:rPr lang="en-US" dirty="0"/>
              <a:t>Uniformity of exam testing environment</a:t>
            </a:r>
          </a:p>
          <a:p>
            <a:pPr>
              <a:spcBef>
                <a:spcPts val="0"/>
              </a:spcBef>
              <a:spcAft>
                <a:spcPts val="600"/>
              </a:spcAft>
            </a:pPr>
            <a:r>
              <a:rPr lang="en-US" dirty="0" smtClean="0"/>
              <a:t>Better assessment of minimum competency</a:t>
            </a:r>
          </a:p>
          <a:p>
            <a:pPr>
              <a:spcBef>
                <a:spcPts val="0"/>
              </a:spcBef>
              <a:spcAft>
                <a:spcPts val="600"/>
              </a:spcAft>
            </a:pPr>
            <a:r>
              <a:rPr lang="en-US" dirty="0" smtClean="0"/>
              <a:t>More sophisticated / appropriate content</a:t>
            </a:r>
          </a:p>
        </p:txBody>
      </p:sp>
      <p:sp>
        <p:nvSpPr>
          <p:cNvPr id="5" name="Title 1"/>
          <p:cNvSpPr txBox="1">
            <a:spLocks/>
          </p:cNvSpPr>
          <p:nvPr/>
        </p:nvSpPr>
        <p:spPr bwMode="auto">
          <a:xfrm>
            <a:off x="961176" y="418614"/>
            <a:ext cx="78486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Why CBT?</a:t>
            </a:r>
            <a:endParaRPr lang="en-US" b="0" dirty="0"/>
          </a:p>
        </p:txBody>
      </p:sp>
    </p:spTree>
    <p:extLst>
      <p:ext uri="{BB962C8B-B14F-4D97-AF65-F5344CB8AC3E}">
        <p14:creationId xmlns:p14="http://schemas.microsoft.com/office/powerpoint/2010/main" val="2399503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905000"/>
            <a:ext cx="7543800" cy="4525963"/>
          </a:xfrm>
        </p:spPr>
        <p:txBody>
          <a:bodyPr>
            <a:normAutofit/>
          </a:bodyPr>
          <a:lstStyle/>
          <a:p>
            <a:pPr>
              <a:spcBef>
                <a:spcPts val="0"/>
              </a:spcBef>
              <a:spcAft>
                <a:spcPts val="600"/>
              </a:spcAft>
            </a:pPr>
            <a:r>
              <a:rPr lang="en-US" sz="2800" dirty="0" smtClean="0"/>
              <a:t>Bring:</a:t>
            </a:r>
          </a:p>
          <a:p>
            <a:pPr lvl="1">
              <a:spcBef>
                <a:spcPts val="0"/>
              </a:spcBef>
              <a:spcAft>
                <a:spcPts val="600"/>
              </a:spcAft>
            </a:pPr>
            <a:r>
              <a:rPr lang="en-US" sz="2400" dirty="0" smtClean="0"/>
              <a:t>Valid Government Issued Identification</a:t>
            </a:r>
          </a:p>
          <a:p>
            <a:pPr lvl="1">
              <a:spcBef>
                <a:spcPts val="0"/>
              </a:spcBef>
              <a:spcAft>
                <a:spcPts val="600"/>
              </a:spcAft>
            </a:pPr>
            <a:r>
              <a:rPr lang="en-US" sz="2400" dirty="0" smtClean="0"/>
              <a:t>Candidate Information Bulletin (CIB)</a:t>
            </a:r>
          </a:p>
          <a:p>
            <a:pPr lvl="1">
              <a:spcBef>
                <a:spcPts val="0"/>
              </a:spcBef>
              <a:spcAft>
                <a:spcPts val="600"/>
              </a:spcAft>
            </a:pPr>
            <a:r>
              <a:rPr lang="en-US" sz="2400" dirty="0" smtClean="0"/>
              <a:t>Reference Materials</a:t>
            </a:r>
            <a:endParaRPr lang="en-US" sz="2400" dirty="0" smtClean="0"/>
          </a:p>
          <a:p>
            <a:pPr lvl="1">
              <a:spcBef>
                <a:spcPts val="0"/>
              </a:spcBef>
              <a:spcAft>
                <a:spcPts val="600"/>
              </a:spcAft>
            </a:pPr>
            <a:r>
              <a:rPr lang="en-US" sz="2400" dirty="0"/>
              <a:t>C</a:t>
            </a:r>
            <a:r>
              <a:rPr lang="en-US" sz="2400" dirty="0" smtClean="0"/>
              <a:t>alculators</a:t>
            </a:r>
            <a:endParaRPr lang="en-US" sz="2400" dirty="0" smtClean="0"/>
          </a:p>
          <a:p>
            <a:pPr>
              <a:spcBef>
                <a:spcPts val="0"/>
              </a:spcBef>
              <a:spcAft>
                <a:spcPts val="600"/>
              </a:spcAft>
            </a:pPr>
            <a:r>
              <a:rPr lang="en-US" sz="2800" dirty="0" smtClean="0"/>
              <a:t>Limit the Materials</a:t>
            </a:r>
          </a:p>
          <a:p>
            <a:pPr lvl="1">
              <a:spcBef>
                <a:spcPts val="0"/>
              </a:spcBef>
              <a:spcAft>
                <a:spcPts val="600"/>
              </a:spcAft>
            </a:pPr>
            <a:r>
              <a:rPr lang="en-US" sz="2400" dirty="0" smtClean="0"/>
              <a:t>Books</a:t>
            </a:r>
          </a:p>
          <a:p>
            <a:pPr lvl="1">
              <a:spcBef>
                <a:spcPts val="0"/>
              </a:spcBef>
              <a:spcAft>
                <a:spcPts val="600"/>
              </a:spcAft>
            </a:pPr>
            <a:r>
              <a:rPr lang="en-US" sz="2400" dirty="0" smtClean="0"/>
              <a:t>Calculators</a:t>
            </a:r>
          </a:p>
          <a:p>
            <a:pPr lvl="1">
              <a:spcBef>
                <a:spcPts val="0"/>
              </a:spcBef>
              <a:spcAft>
                <a:spcPts val="600"/>
              </a:spcAft>
            </a:pPr>
            <a:r>
              <a:rPr lang="en-US" sz="2400" dirty="0" smtClean="0"/>
              <a:t>Scales</a:t>
            </a:r>
            <a:r>
              <a:rPr lang="en-US" sz="2400" dirty="0" smtClean="0"/>
              <a:t>, </a:t>
            </a:r>
            <a:r>
              <a:rPr lang="en-US" sz="2400" dirty="0" smtClean="0"/>
              <a:t>protractors, etc</a:t>
            </a:r>
            <a:r>
              <a:rPr lang="en-US" dirty="0" smtClean="0"/>
              <a:t>.</a:t>
            </a:r>
            <a:endParaRPr lang="en-US" dirty="0" smtClean="0"/>
          </a:p>
        </p:txBody>
      </p:sp>
      <p:sp>
        <p:nvSpPr>
          <p:cNvPr id="5" name="Title 1"/>
          <p:cNvSpPr txBox="1">
            <a:spLocks/>
          </p:cNvSpPr>
          <p:nvPr/>
        </p:nvSpPr>
        <p:spPr bwMode="auto">
          <a:xfrm>
            <a:off x="961176" y="418614"/>
            <a:ext cx="78486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State CBT</a:t>
            </a:r>
            <a:r>
              <a:rPr lang="en-US" dirty="0" smtClean="0"/>
              <a:t> Exam Tips</a:t>
            </a:r>
            <a:endParaRPr lang="en-US" b="0" dirty="0"/>
          </a:p>
        </p:txBody>
      </p:sp>
    </p:spTree>
    <p:extLst>
      <p:ext uri="{BB962C8B-B14F-4D97-AF65-F5344CB8AC3E}">
        <p14:creationId xmlns:p14="http://schemas.microsoft.com/office/powerpoint/2010/main" val="2399503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905000"/>
            <a:ext cx="7543800" cy="4525963"/>
          </a:xfrm>
        </p:spPr>
        <p:txBody>
          <a:bodyPr>
            <a:normAutofit/>
          </a:bodyPr>
          <a:lstStyle/>
          <a:p>
            <a:pPr>
              <a:spcBef>
                <a:spcPts val="0"/>
              </a:spcBef>
              <a:spcAft>
                <a:spcPts val="600"/>
              </a:spcAft>
            </a:pPr>
            <a:r>
              <a:rPr lang="en-US" dirty="0" smtClean="0"/>
              <a:t>Other Items You Might Bring</a:t>
            </a:r>
            <a:r>
              <a:rPr lang="en-US" dirty="0" smtClean="0"/>
              <a:t>:</a:t>
            </a:r>
          </a:p>
          <a:p>
            <a:pPr lvl="1">
              <a:spcBef>
                <a:spcPts val="0"/>
              </a:spcBef>
              <a:spcAft>
                <a:spcPts val="600"/>
              </a:spcAft>
            </a:pPr>
            <a:r>
              <a:rPr lang="en-US" sz="2600" dirty="0">
                <a:solidFill>
                  <a:prstClr val="black"/>
                </a:solidFill>
              </a:rPr>
              <a:t>Batteries, extra </a:t>
            </a:r>
            <a:r>
              <a:rPr lang="en-US" sz="2600" dirty="0" smtClean="0">
                <a:solidFill>
                  <a:prstClr val="black"/>
                </a:solidFill>
              </a:rPr>
              <a:t>glasses, other loose items</a:t>
            </a:r>
          </a:p>
          <a:p>
            <a:pPr lvl="2">
              <a:spcBef>
                <a:spcPts val="0"/>
              </a:spcBef>
              <a:spcAft>
                <a:spcPts val="600"/>
              </a:spcAft>
            </a:pPr>
            <a:r>
              <a:rPr lang="en-US" sz="2200" dirty="0">
                <a:solidFill>
                  <a:prstClr val="black"/>
                </a:solidFill>
              </a:rPr>
              <a:t>P</a:t>
            </a:r>
            <a:r>
              <a:rPr lang="en-US" sz="2200" dirty="0" smtClean="0">
                <a:solidFill>
                  <a:prstClr val="black"/>
                </a:solidFill>
              </a:rPr>
              <a:t>ut </a:t>
            </a:r>
            <a:r>
              <a:rPr lang="en-US" sz="2200" dirty="0">
                <a:solidFill>
                  <a:prstClr val="black"/>
                </a:solidFill>
              </a:rPr>
              <a:t>in personal locker or leave in </a:t>
            </a:r>
            <a:r>
              <a:rPr lang="en-US" sz="2200" dirty="0" smtClean="0">
                <a:solidFill>
                  <a:prstClr val="black"/>
                </a:solidFill>
              </a:rPr>
              <a:t>car</a:t>
            </a:r>
          </a:p>
          <a:p>
            <a:pPr lvl="2">
              <a:spcBef>
                <a:spcPts val="0"/>
              </a:spcBef>
              <a:spcAft>
                <a:spcPts val="600"/>
              </a:spcAft>
            </a:pPr>
            <a:r>
              <a:rPr lang="en-US" sz="2200" dirty="0" smtClean="0">
                <a:solidFill>
                  <a:prstClr val="black"/>
                </a:solidFill>
              </a:rPr>
              <a:t>Your exam time will NOT be stopped to retrieve from locker or car!</a:t>
            </a:r>
            <a:endParaRPr lang="en-US" sz="2200" dirty="0">
              <a:solidFill>
                <a:prstClr val="black"/>
              </a:solidFill>
            </a:endParaRPr>
          </a:p>
          <a:p>
            <a:pPr>
              <a:spcBef>
                <a:spcPts val="0"/>
              </a:spcBef>
              <a:spcAft>
                <a:spcPts val="600"/>
              </a:spcAft>
            </a:pPr>
            <a:r>
              <a:rPr lang="en-US" b="1" dirty="0" smtClean="0"/>
              <a:t>DO </a:t>
            </a:r>
            <a:r>
              <a:rPr lang="en-US" b="1" dirty="0" smtClean="0"/>
              <a:t>NOT </a:t>
            </a:r>
            <a:r>
              <a:rPr lang="en-US" dirty="0" smtClean="0"/>
              <a:t>bring:</a:t>
            </a:r>
          </a:p>
          <a:p>
            <a:pPr lvl="1">
              <a:spcBef>
                <a:spcPts val="0"/>
              </a:spcBef>
              <a:spcAft>
                <a:spcPts val="600"/>
              </a:spcAft>
            </a:pPr>
            <a:r>
              <a:rPr lang="en-US" sz="2400" dirty="0" smtClean="0"/>
              <a:t>Watch, clock, </a:t>
            </a:r>
            <a:r>
              <a:rPr lang="en-US" sz="2400" dirty="0" smtClean="0"/>
              <a:t>gloves, electronic devices</a:t>
            </a:r>
            <a:endParaRPr lang="en-US" sz="2400" dirty="0" smtClean="0"/>
          </a:p>
        </p:txBody>
      </p:sp>
      <p:sp>
        <p:nvSpPr>
          <p:cNvPr id="5" name="Title 1"/>
          <p:cNvSpPr txBox="1">
            <a:spLocks/>
          </p:cNvSpPr>
          <p:nvPr/>
        </p:nvSpPr>
        <p:spPr bwMode="auto">
          <a:xfrm>
            <a:off x="961176" y="418614"/>
            <a:ext cx="78486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State CBT</a:t>
            </a:r>
            <a:r>
              <a:rPr lang="en-US" dirty="0" smtClean="0"/>
              <a:t> Exam Tips</a:t>
            </a:r>
            <a:endParaRPr lang="en-US" b="0" dirty="0"/>
          </a:p>
        </p:txBody>
      </p:sp>
    </p:spTree>
    <p:extLst>
      <p:ext uri="{BB962C8B-B14F-4D97-AF65-F5344CB8AC3E}">
        <p14:creationId xmlns:p14="http://schemas.microsoft.com/office/powerpoint/2010/main" val="1413373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905000"/>
            <a:ext cx="7543800" cy="4525963"/>
          </a:xfrm>
        </p:spPr>
        <p:txBody>
          <a:bodyPr>
            <a:normAutofit/>
          </a:bodyPr>
          <a:lstStyle/>
          <a:p>
            <a:pPr>
              <a:spcBef>
                <a:spcPts val="0"/>
              </a:spcBef>
              <a:spcAft>
                <a:spcPts val="600"/>
              </a:spcAft>
            </a:pPr>
            <a:r>
              <a:rPr lang="en-US" dirty="0" smtClean="0"/>
              <a:t>PS Exam is now Closed Book</a:t>
            </a:r>
          </a:p>
          <a:p>
            <a:pPr lvl="1">
              <a:spcBef>
                <a:spcPts val="0"/>
              </a:spcBef>
              <a:spcAft>
                <a:spcPts val="600"/>
              </a:spcAft>
            </a:pPr>
            <a:r>
              <a:rPr lang="en-US" dirty="0" smtClean="0"/>
              <a:t>Wrist watches are OK</a:t>
            </a:r>
            <a:endParaRPr lang="en-US" dirty="0" smtClean="0"/>
          </a:p>
          <a:p>
            <a:pPr>
              <a:spcBef>
                <a:spcPts val="0"/>
              </a:spcBef>
              <a:spcAft>
                <a:spcPts val="600"/>
              </a:spcAft>
            </a:pPr>
            <a:r>
              <a:rPr lang="en-US" b="1" dirty="0" smtClean="0"/>
              <a:t>DO NOT </a:t>
            </a:r>
            <a:r>
              <a:rPr lang="en-US" dirty="0" smtClean="0"/>
              <a:t>bring:</a:t>
            </a:r>
          </a:p>
          <a:p>
            <a:pPr lvl="1">
              <a:spcBef>
                <a:spcPts val="0"/>
              </a:spcBef>
              <a:spcAft>
                <a:spcPts val="600"/>
              </a:spcAft>
            </a:pPr>
            <a:r>
              <a:rPr lang="en-US" dirty="0" smtClean="0"/>
              <a:t>CELL PHONES</a:t>
            </a:r>
            <a:endParaRPr lang="en-US" dirty="0" smtClean="0"/>
          </a:p>
          <a:p>
            <a:pPr lvl="1">
              <a:spcBef>
                <a:spcPts val="0"/>
              </a:spcBef>
              <a:spcAft>
                <a:spcPts val="600"/>
              </a:spcAft>
            </a:pPr>
            <a:r>
              <a:rPr lang="en-US" sz="2400" dirty="0" smtClean="0"/>
              <a:t>Food, drinks, watch calculators, other electronic devices…</a:t>
            </a:r>
          </a:p>
          <a:p>
            <a:pPr lvl="1">
              <a:spcBef>
                <a:spcPts val="0"/>
              </a:spcBef>
              <a:spcAft>
                <a:spcPts val="600"/>
              </a:spcAft>
            </a:pPr>
            <a:endParaRPr lang="en-US" sz="2400" dirty="0"/>
          </a:p>
          <a:p>
            <a:pPr marL="457200" lvl="1" indent="0">
              <a:spcBef>
                <a:spcPts val="0"/>
              </a:spcBef>
              <a:spcAft>
                <a:spcPts val="600"/>
              </a:spcAft>
              <a:buNone/>
            </a:pPr>
            <a:endParaRPr lang="en-US" sz="2400" dirty="0" smtClean="0"/>
          </a:p>
          <a:p>
            <a:pPr marL="457200" lvl="1" indent="0">
              <a:spcBef>
                <a:spcPts val="0"/>
              </a:spcBef>
              <a:spcAft>
                <a:spcPts val="600"/>
              </a:spcAft>
              <a:buNone/>
            </a:pPr>
            <a:r>
              <a:rPr lang="en-US" sz="2400" dirty="0" smtClean="0">
                <a:hlinkClick r:id="rId3"/>
              </a:rPr>
              <a:t>http</a:t>
            </a:r>
            <a:r>
              <a:rPr lang="en-US" sz="2400" dirty="0" smtClean="0">
                <a:hlinkClick r:id="rId3"/>
              </a:rPr>
              <a:t>://www.youtube.com/watch?v=KXECgt0JsRE</a:t>
            </a:r>
            <a:endParaRPr lang="en-US" sz="2400" dirty="0" smtClean="0"/>
          </a:p>
        </p:txBody>
      </p:sp>
      <p:sp>
        <p:nvSpPr>
          <p:cNvPr id="5" name="Title 1"/>
          <p:cNvSpPr txBox="1">
            <a:spLocks/>
          </p:cNvSpPr>
          <p:nvPr/>
        </p:nvSpPr>
        <p:spPr bwMode="auto">
          <a:xfrm>
            <a:off x="961176" y="418614"/>
            <a:ext cx="78486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err="1" smtClean="0"/>
              <a:t>NCEES</a:t>
            </a:r>
            <a:r>
              <a:rPr lang="en-US" dirty="0" err="1" smtClean="0"/>
              <a:t>Exam</a:t>
            </a:r>
            <a:r>
              <a:rPr lang="en-US" dirty="0" smtClean="0"/>
              <a:t> </a:t>
            </a:r>
            <a:r>
              <a:rPr lang="en-US" dirty="0" smtClean="0"/>
              <a:t>Tips</a:t>
            </a:r>
            <a:endParaRPr lang="en-US" b="0" dirty="0"/>
          </a:p>
        </p:txBody>
      </p:sp>
    </p:spTree>
    <p:extLst>
      <p:ext uri="{BB962C8B-B14F-4D97-AF65-F5344CB8AC3E}">
        <p14:creationId xmlns:p14="http://schemas.microsoft.com/office/powerpoint/2010/main" val="3144325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562600" y="1616673"/>
            <a:ext cx="3124200" cy="1507527"/>
          </a:xfrm>
        </p:spPr>
        <p:txBody>
          <a:bodyPr/>
          <a:lstStyle/>
          <a:p>
            <a:pPr>
              <a:spcBef>
                <a:spcPts val="0"/>
              </a:spcBef>
              <a:spcAft>
                <a:spcPts val="0"/>
              </a:spcAft>
              <a:buFont typeface="Arial" pitchFamily="34" charset="0"/>
              <a:buChar char="•"/>
            </a:pPr>
            <a:r>
              <a:rPr lang="en-US" sz="2500" dirty="0" smtClean="0"/>
              <a:t>250 Prometric CBT Centers </a:t>
            </a:r>
          </a:p>
          <a:p>
            <a:pPr>
              <a:spcBef>
                <a:spcPts val="0"/>
              </a:spcBef>
              <a:spcAft>
                <a:spcPts val="0"/>
              </a:spcAft>
              <a:buFont typeface="Arial" pitchFamily="34" charset="0"/>
              <a:buChar char="•"/>
            </a:pPr>
            <a:r>
              <a:rPr lang="en-US" dirty="0" smtClean="0"/>
              <a:t>North America</a:t>
            </a:r>
          </a:p>
          <a:p>
            <a:pPr marL="0" indent="0">
              <a:spcAft>
                <a:spcPts val="600"/>
              </a:spcAft>
              <a:buNone/>
            </a:pPr>
            <a:endParaRPr lang="en-US" dirty="0"/>
          </a:p>
          <a:p>
            <a:pPr marL="0" indent="0">
              <a:spcAft>
                <a:spcPts val="600"/>
              </a:spcAft>
              <a:buNone/>
            </a:pPr>
            <a:endParaRPr lang="en-US" dirty="0" smtClean="0"/>
          </a:p>
          <a:p>
            <a:pPr marL="0" indent="0">
              <a:spcAft>
                <a:spcPts val="600"/>
              </a:spcAft>
              <a:buNone/>
            </a:pPr>
            <a:endParaRPr lang="en-US" dirty="0" smtClean="0"/>
          </a:p>
          <a:p>
            <a:pPr marL="0" indent="0">
              <a:buNone/>
            </a:pPr>
            <a:endParaRPr lang="en-US" dirty="0"/>
          </a:p>
        </p:txBody>
      </p:sp>
      <p:sp>
        <p:nvSpPr>
          <p:cNvPr id="5" name="Title 1"/>
          <p:cNvSpPr txBox="1">
            <a:spLocks/>
          </p:cNvSpPr>
          <p:nvPr/>
        </p:nvSpPr>
        <p:spPr bwMode="auto">
          <a:xfrm>
            <a:off x="961176" y="418614"/>
            <a:ext cx="7848600" cy="952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a:lstStyle>
          <a:p>
            <a:pPr algn="ctr"/>
            <a:r>
              <a:rPr lang="en-US" b="0" dirty="0" smtClean="0"/>
              <a:t>CBT – State Exam</a:t>
            </a:r>
            <a:endParaRPr lang="en-US" b="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 y="1591776"/>
            <a:ext cx="4419600" cy="4857750"/>
          </a:xfrm>
          <a:prstGeom prst="rect">
            <a:avLst/>
          </a:prstGeom>
        </p:spPr>
      </p:pic>
      <p:pic>
        <p:nvPicPr>
          <p:cNvPr id="7" name="Picture 6" descr="test center work stations - old logo"/>
          <p:cNvPicPr/>
          <p:nvPr/>
        </p:nvPicPr>
        <p:blipFill>
          <a:blip r:embed="rId3" cstate="print"/>
          <a:srcRect/>
          <a:stretch>
            <a:fillRect/>
          </a:stretch>
        </p:blipFill>
        <p:spPr bwMode="auto">
          <a:xfrm>
            <a:off x="5791200" y="3810000"/>
            <a:ext cx="2838450" cy="2124168"/>
          </a:xfrm>
          <a:prstGeom prst="rect">
            <a:avLst/>
          </a:prstGeom>
          <a:noFill/>
          <a:ln w="25400">
            <a:solidFill>
              <a:schemeClr val="bg2"/>
            </a:solidFill>
            <a:miter lim="800000"/>
            <a:headEnd/>
            <a:tailEnd/>
          </a:ln>
        </p:spPr>
      </p:pic>
    </p:spTree>
    <p:extLst>
      <p:ext uri="{BB962C8B-B14F-4D97-AF65-F5344CB8AC3E}">
        <p14:creationId xmlns:p14="http://schemas.microsoft.com/office/powerpoint/2010/main" val="86982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612</Words>
  <Application>Microsoft Office PowerPoint</Application>
  <PresentationFormat>On-screen Show (4:3)</PresentationFormat>
  <Paragraphs>112</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 Moore</dc:creator>
  <cp:lastModifiedBy>Raymond Mathe</cp:lastModifiedBy>
  <cp:revision>26</cp:revision>
  <dcterms:created xsi:type="dcterms:W3CDTF">2012-09-20T22:29:59Z</dcterms:created>
  <dcterms:modified xsi:type="dcterms:W3CDTF">2012-11-08T18:11:43Z</dcterms:modified>
</cp:coreProperties>
</file>